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60" r:id="rId5"/>
    <p:sldId id="261" r:id="rId6"/>
    <p:sldId id="273" r:id="rId7"/>
    <p:sldId id="274" r:id="rId8"/>
    <p:sldId id="262" r:id="rId9"/>
    <p:sldId id="265" r:id="rId10"/>
    <p:sldId id="272" r:id="rId1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CCFF99"/>
    <a:srgbClr val="FFFFCC"/>
    <a:srgbClr val="CCECFF"/>
    <a:srgbClr val="CCFFCC"/>
    <a:srgbClr val="FFCCFF"/>
    <a:srgbClr val="777777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7" autoAdjust="0"/>
  </p:normalViewPr>
  <p:slideViewPr>
    <p:cSldViewPr>
      <p:cViewPr varScale="1">
        <p:scale>
          <a:sx n="83" d="100"/>
          <a:sy n="83" d="100"/>
        </p:scale>
        <p:origin x="1450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2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898BE-73B4-4885-B5B0-BA0770CD711E}" type="datetimeFigureOut">
              <a:rPr lang="de-DE" smtClean="0"/>
              <a:t>02.10.2020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9F3F1-B17F-474F-8227-78EAADD7C6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69836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B96B672-2935-4BD1-A13D-D03B28D7B3F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99022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30F43D-C0C3-472C-99E4-0466C6351F1D}" type="slidenum">
              <a:rPr lang="de-DE"/>
              <a:pPr/>
              <a:t>1</a:t>
            </a:fld>
            <a:endParaRPr lang="de-DE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E87B98-E308-4F17-B2CD-09E695F09F9B}" type="slidenum">
              <a:rPr lang="de-DE"/>
              <a:pPr/>
              <a:t>2</a:t>
            </a:fld>
            <a:endParaRPr lang="de-DE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8C89AC-B27B-4071-ACBC-FB1216DEBA66}" type="slidenum">
              <a:rPr lang="de-DE"/>
              <a:pPr/>
              <a:t>3</a:t>
            </a:fld>
            <a:endParaRPr lang="de-DE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85CE6F-F236-4D82-A762-64AB25476317}" type="slidenum">
              <a:rPr lang="de-DE"/>
              <a:pPr/>
              <a:t>4</a:t>
            </a:fld>
            <a:endParaRPr lang="de-DE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927BC0-11DD-4E34-B4C5-601226C9DEFC}" type="slidenum">
              <a:rPr lang="de-DE"/>
              <a:pPr/>
              <a:t>5</a:t>
            </a:fld>
            <a:endParaRPr lang="de-DE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927BC0-11DD-4E34-B4C5-601226C9DEFC}" type="slidenum">
              <a:rPr lang="de-DE"/>
              <a:pPr/>
              <a:t>6</a:t>
            </a:fld>
            <a:endParaRPr lang="de-DE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63546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442804-C08F-4E54-8A92-6317497BD962}" type="slidenum">
              <a:rPr lang="de-DE"/>
              <a:pPr/>
              <a:t>8</a:t>
            </a:fld>
            <a:endParaRPr lang="de-DE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6B672-2935-4BD1-A13D-D03B28D7B3F5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0370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65959F-FB46-46BF-8616-6B9DE36FB31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8C776-5510-48A6-8756-AE622908652E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6BF64A-744D-427D-92F7-3D3321EF62DC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60D92-3431-49F5-855B-E7AAF66E78DF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21F32-B424-49E7-B288-8D380CA7557D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D6799E-5AC2-4CE7-82BA-CA5B5B78FE1E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A823D-CC29-45E3-A20F-3C549B4DF11E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A48149-DB22-4F28-819E-AD754F3FCDE3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BBD9DF-08DE-4F79-A446-7AF39AAF5CC4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5035E-FAEB-4F18-B446-A2C7683A51F0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3E2B20-0A4B-409A-ADA6-009029120A1F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20870A7-E687-42DB-9E7F-4E79AEC6322A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 r="-9773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0"/>
            <a:ext cx="7772400" cy="1470025"/>
          </a:xfrm>
        </p:spPr>
        <p:txBody>
          <a:bodyPr/>
          <a:lstStyle/>
          <a:p>
            <a:r>
              <a:rPr lang="de-DE" smtClean="0">
                <a:solidFill>
                  <a:srgbClr val="000099"/>
                </a:solidFill>
              </a:rPr>
              <a:t>Gemeinschaftsschule</a:t>
            </a:r>
            <a:endParaRPr lang="de-DE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683568" y="476672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Notengebung mit der Übertragungsskala</a:t>
            </a:r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412133"/>
              </p:ext>
            </p:extLst>
          </p:nvPr>
        </p:nvGraphicFramePr>
        <p:xfrm>
          <a:off x="482601" y="1196751"/>
          <a:ext cx="8178797" cy="3240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3461">
                  <a:extLst>
                    <a:ext uri="{9D8B030D-6E8A-4147-A177-3AD203B41FA5}">
                      <a16:colId xmlns:a16="http://schemas.microsoft.com/office/drawing/2014/main" val="2940585868"/>
                    </a:ext>
                  </a:extLst>
                </a:gridCol>
                <a:gridCol w="761704">
                  <a:extLst>
                    <a:ext uri="{9D8B030D-6E8A-4147-A177-3AD203B41FA5}">
                      <a16:colId xmlns:a16="http://schemas.microsoft.com/office/drawing/2014/main" val="3660199412"/>
                    </a:ext>
                  </a:extLst>
                </a:gridCol>
                <a:gridCol w="761704">
                  <a:extLst>
                    <a:ext uri="{9D8B030D-6E8A-4147-A177-3AD203B41FA5}">
                      <a16:colId xmlns:a16="http://schemas.microsoft.com/office/drawing/2014/main" val="1045291714"/>
                    </a:ext>
                  </a:extLst>
                </a:gridCol>
                <a:gridCol w="761704">
                  <a:extLst>
                    <a:ext uri="{9D8B030D-6E8A-4147-A177-3AD203B41FA5}">
                      <a16:colId xmlns:a16="http://schemas.microsoft.com/office/drawing/2014/main" val="515122764"/>
                    </a:ext>
                  </a:extLst>
                </a:gridCol>
                <a:gridCol w="761704">
                  <a:extLst>
                    <a:ext uri="{9D8B030D-6E8A-4147-A177-3AD203B41FA5}">
                      <a16:colId xmlns:a16="http://schemas.microsoft.com/office/drawing/2014/main" val="2452715068"/>
                    </a:ext>
                  </a:extLst>
                </a:gridCol>
                <a:gridCol w="761704">
                  <a:extLst>
                    <a:ext uri="{9D8B030D-6E8A-4147-A177-3AD203B41FA5}">
                      <a16:colId xmlns:a16="http://schemas.microsoft.com/office/drawing/2014/main" val="2144741132"/>
                    </a:ext>
                  </a:extLst>
                </a:gridCol>
                <a:gridCol w="761704">
                  <a:extLst>
                    <a:ext uri="{9D8B030D-6E8A-4147-A177-3AD203B41FA5}">
                      <a16:colId xmlns:a16="http://schemas.microsoft.com/office/drawing/2014/main" val="1266554745"/>
                    </a:ext>
                  </a:extLst>
                </a:gridCol>
                <a:gridCol w="761704">
                  <a:extLst>
                    <a:ext uri="{9D8B030D-6E8A-4147-A177-3AD203B41FA5}">
                      <a16:colId xmlns:a16="http://schemas.microsoft.com/office/drawing/2014/main" val="1789963135"/>
                    </a:ext>
                  </a:extLst>
                </a:gridCol>
                <a:gridCol w="761704">
                  <a:extLst>
                    <a:ext uri="{9D8B030D-6E8A-4147-A177-3AD203B41FA5}">
                      <a16:colId xmlns:a16="http://schemas.microsoft.com/office/drawing/2014/main" val="239071418"/>
                    </a:ext>
                  </a:extLst>
                </a:gridCol>
                <a:gridCol w="761704">
                  <a:extLst>
                    <a:ext uri="{9D8B030D-6E8A-4147-A177-3AD203B41FA5}">
                      <a16:colId xmlns:a16="http://schemas.microsoft.com/office/drawing/2014/main" val="2972910484"/>
                    </a:ext>
                  </a:extLst>
                </a:gridCol>
              </a:tblGrid>
              <a:tr h="335891">
                <a:tc gridSpan="4"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 dirty="0">
                          <a:effectLst/>
                        </a:rPr>
                        <a:t>Vorschläge zur Leistungsbeurteilung mit der Ü-Skala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69275997"/>
                  </a:ext>
                </a:extLst>
              </a:tr>
              <a:tr h="335891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51588373"/>
                  </a:ext>
                </a:extLst>
              </a:tr>
              <a:tr h="335891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28312618"/>
                  </a:ext>
                </a:extLst>
              </a:tr>
              <a:tr h="474199">
                <a:tc>
                  <a:txBody>
                    <a:bodyPr/>
                    <a:lstStyle/>
                    <a:p>
                      <a:pPr algn="l" fontAlgn="t"/>
                      <a:r>
                        <a:rPr lang="de-DE" sz="1200" u="none" strike="noStrike" dirty="0">
                          <a:effectLst/>
                        </a:rPr>
                        <a:t>Übertragungsskala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1</a:t>
                      </a:r>
                      <a:endParaRPr lang="de-DE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2</a:t>
                      </a:r>
                      <a:endParaRPr lang="de-DE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 dirty="0">
                          <a:effectLst/>
                        </a:rPr>
                        <a:t>3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 dirty="0">
                          <a:effectLst/>
                        </a:rPr>
                        <a:t>4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5</a:t>
                      </a:r>
                      <a:endParaRPr lang="de-DE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6</a:t>
                      </a:r>
                      <a:endParaRPr lang="de-DE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7</a:t>
                      </a:r>
                      <a:endParaRPr lang="de-DE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8</a:t>
                      </a:r>
                      <a:endParaRPr lang="de-DE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9483798"/>
                  </a:ext>
                </a:extLst>
              </a:tr>
              <a:tr h="474199">
                <a:tc>
                  <a:txBody>
                    <a:bodyPr/>
                    <a:lstStyle/>
                    <a:p>
                      <a:pPr algn="r" fontAlgn="t"/>
                      <a:endParaRPr lang="de-DE" sz="1200" b="0" i="0" u="none" strike="noStrike" dirty="0" smtClean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r" fontAlgn="t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AHR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114300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1</a:t>
                      </a:r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2</a:t>
                      </a:r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3</a:t>
                      </a:r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 dirty="0">
                          <a:effectLst/>
                        </a:rPr>
                        <a:t>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5</a:t>
                      </a:r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6</a:t>
                      </a:r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(6)</a:t>
                      </a:r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(6)</a:t>
                      </a:r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8024209"/>
                  </a:ext>
                </a:extLst>
              </a:tr>
              <a:tr h="474199">
                <a:tc>
                  <a:txBody>
                    <a:bodyPr/>
                    <a:lstStyle/>
                    <a:p>
                      <a:pPr algn="r" fontAlgn="t"/>
                      <a:endParaRPr lang="de-DE" sz="1200" b="0" i="0" u="none" strike="noStrike" dirty="0" smtClean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r" fontAlgn="t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MSA</a:t>
                      </a:r>
                    </a:p>
                  </a:txBody>
                  <a:tcPr marL="9525" marR="114300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(1)</a:t>
                      </a:r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1</a:t>
                      </a:r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2</a:t>
                      </a:r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 dirty="0">
                          <a:effectLst/>
                        </a:rPr>
                        <a:t>3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 dirty="0">
                          <a:effectLst/>
                        </a:rPr>
                        <a:t>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5</a:t>
                      </a:r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6</a:t>
                      </a:r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(6)</a:t>
                      </a:r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78016947"/>
                  </a:ext>
                </a:extLst>
              </a:tr>
              <a:tr h="474199">
                <a:tc>
                  <a:txBody>
                    <a:bodyPr/>
                    <a:lstStyle/>
                    <a:p>
                      <a:pPr algn="r" fontAlgn="t"/>
                      <a:endParaRPr lang="de-DE" sz="1200" b="0" i="0" u="none" strike="noStrike" dirty="0" smtClean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r" fontAlgn="t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ESA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114300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 dirty="0">
                          <a:effectLst/>
                        </a:rPr>
                        <a:t>(1)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(1)</a:t>
                      </a:r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1</a:t>
                      </a:r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2</a:t>
                      </a:r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 dirty="0">
                          <a:effectLst/>
                        </a:rPr>
                        <a:t>3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 dirty="0">
                          <a:effectLst/>
                        </a:rPr>
                        <a:t>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 dirty="0">
                          <a:effectLst/>
                        </a:rPr>
                        <a:t>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 dirty="0">
                          <a:effectLst/>
                        </a:rPr>
                        <a:t>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7260195"/>
                  </a:ext>
                </a:extLst>
              </a:tr>
              <a:tr h="335891"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83994873"/>
                  </a:ext>
                </a:extLst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33177"/>
              </p:ext>
            </p:extLst>
          </p:nvPr>
        </p:nvGraphicFramePr>
        <p:xfrm>
          <a:off x="482601" y="4141311"/>
          <a:ext cx="8178797" cy="1104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3461">
                  <a:extLst>
                    <a:ext uri="{9D8B030D-6E8A-4147-A177-3AD203B41FA5}">
                      <a16:colId xmlns:a16="http://schemas.microsoft.com/office/drawing/2014/main" val="3094841323"/>
                    </a:ext>
                  </a:extLst>
                </a:gridCol>
                <a:gridCol w="761704">
                  <a:extLst>
                    <a:ext uri="{9D8B030D-6E8A-4147-A177-3AD203B41FA5}">
                      <a16:colId xmlns:a16="http://schemas.microsoft.com/office/drawing/2014/main" val="1719041571"/>
                    </a:ext>
                  </a:extLst>
                </a:gridCol>
                <a:gridCol w="761704">
                  <a:extLst>
                    <a:ext uri="{9D8B030D-6E8A-4147-A177-3AD203B41FA5}">
                      <a16:colId xmlns:a16="http://schemas.microsoft.com/office/drawing/2014/main" val="1934710194"/>
                    </a:ext>
                  </a:extLst>
                </a:gridCol>
                <a:gridCol w="761704">
                  <a:extLst>
                    <a:ext uri="{9D8B030D-6E8A-4147-A177-3AD203B41FA5}">
                      <a16:colId xmlns:a16="http://schemas.microsoft.com/office/drawing/2014/main" val="2648673353"/>
                    </a:ext>
                  </a:extLst>
                </a:gridCol>
                <a:gridCol w="761704">
                  <a:extLst>
                    <a:ext uri="{9D8B030D-6E8A-4147-A177-3AD203B41FA5}">
                      <a16:colId xmlns:a16="http://schemas.microsoft.com/office/drawing/2014/main" val="1896157725"/>
                    </a:ext>
                  </a:extLst>
                </a:gridCol>
                <a:gridCol w="761704">
                  <a:extLst>
                    <a:ext uri="{9D8B030D-6E8A-4147-A177-3AD203B41FA5}">
                      <a16:colId xmlns:a16="http://schemas.microsoft.com/office/drawing/2014/main" val="2829806327"/>
                    </a:ext>
                  </a:extLst>
                </a:gridCol>
                <a:gridCol w="761704">
                  <a:extLst>
                    <a:ext uri="{9D8B030D-6E8A-4147-A177-3AD203B41FA5}">
                      <a16:colId xmlns:a16="http://schemas.microsoft.com/office/drawing/2014/main" val="2409299857"/>
                    </a:ext>
                  </a:extLst>
                </a:gridCol>
                <a:gridCol w="761704">
                  <a:extLst>
                    <a:ext uri="{9D8B030D-6E8A-4147-A177-3AD203B41FA5}">
                      <a16:colId xmlns:a16="http://schemas.microsoft.com/office/drawing/2014/main" val="2009329592"/>
                    </a:ext>
                  </a:extLst>
                </a:gridCol>
                <a:gridCol w="761704">
                  <a:extLst>
                    <a:ext uri="{9D8B030D-6E8A-4147-A177-3AD203B41FA5}">
                      <a16:colId xmlns:a16="http://schemas.microsoft.com/office/drawing/2014/main" val="435533629"/>
                    </a:ext>
                  </a:extLst>
                </a:gridCol>
                <a:gridCol w="761704">
                  <a:extLst>
                    <a:ext uri="{9D8B030D-6E8A-4147-A177-3AD203B41FA5}">
                      <a16:colId xmlns:a16="http://schemas.microsoft.com/office/drawing/2014/main" val="27528514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endParaRPr lang="de-DE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>
                          <a:effectLst/>
                        </a:rPr>
                        <a:t> </a:t>
                      </a:r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27146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de-DE" sz="1400" u="none" strike="noStrike" dirty="0">
                          <a:effectLst/>
                        </a:rPr>
                        <a:t>Variante C</a:t>
                      </a:r>
                      <a:endParaRPr lang="de-DE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114300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u="none" strike="noStrike" dirty="0">
                          <a:effectLst/>
                        </a:rPr>
                        <a:t>100% - 95%</a:t>
                      </a:r>
                      <a:endParaRPr lang="de-DE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u="none" strike="noStrike">
                          <a:effectLst/>
                        </a:rPr>
                        <a:t>94% - 84%</a:t>
                      </a:r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u="none" strike="noStrike">
                          <a:effectLst/>
                        </a:rPr>
                        <a:t>83% - 73%</a:t>
                      </a:r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u="none" strike="noStrike">
                          <a:effectLst/>
                        </a:rPr>
                        <a:t>72% - 62%</a:t>
                      </a:r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u="none" strike="noStrike">
                          <a:effectLst/>
                        </a:rPr>
                        <a:t>61% - 50%</a:t>
                      </a:r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u="none" strike="noStrike">
                          <a:effectLst/>
                        </a:rPr>
                        <a:t>49% - 33%</a:t>
                      </a:r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u="none" strike="noStrike">
                          <a:effectLst/>
                        </a:rPr>
                        <a:t>32% - 16%</a:t>
                      </a:r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u="none" strike="noStrike">
                          <a:effectLst/>
                        </a:rPr>
                        <a:t>15% - 0%</a:t>
                      </a:r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>
                          <a:effectLst/>
                        </a:rPr>
                        <a:t> </a:t>
                      </a:r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05366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e-DE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03155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de-DE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8170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974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b="1" dirty="0"/>
              <a:t>Merkmale </a:t>
            </a:r>
            <a:r>
              <a:rPr lang="de-DE" sz="4000" b="1" dirty="0" smtClean="0"/>
              <a:t>unserer </a:t>
            </a:r>
            <a:r>
              <a:rPr lang="de-DE" sz="4000" b="1" dirty="0"/>
              <a:t>Gemeinschaftsschule</a:t>
            </a:r>
            <a:br>
              <a:rPr lang="de-DE" sz="4000" b="1" dirty="0"/>
            </a:br>
            <a:endParaRPr lang="de-DE" sz="4000" b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184775"/>
          </a:xfrm>
        </p:spPr>
        <p:txBody>
          <a:bodyPr/>
          <a:lstStyle/>
          <a:p>
            <a:pPr lvl="1"/>
            <a:r>
              <a:rPr lang="de-DE" sz="2400" dirty="0" smtClean="0">
                <a:solidFill>
                  <a:schemeClr val="bg2"/>
                </a:solidFill>
              </a:rPr>
              <a:t>gemeinsames </a:t>
            </a:r>
            <a:r>
              <a:rPr lang="de-DE" sz="2400" dirty="0">
                <a:solidFill>
                  <a:schemeClr val="bg2"/>
                </a:solidFill>
              </a:rPr>
              <a:t>Lernen ab Jahrgangsstufe 5</a:t>
            </a:r>
          </a:p>
          <a:p>
            <a:pPr lvl="1"/>
            <a:r>
              <a:rPr lang="de-DE" sz="2400" dirty="0" smtClean="0">
                <a:solidFill>
                  <a:schemeClr val="bg2"/>
                </a:solidFill>
              </a:rPr>
              <a:t>Unterricht </a:t>
            </a:r>
            <a:r>
              <a:rPr lang="de-DE" sz="2400" dirty="0">
                <a:solidFill>
                  <a:schemeClr val="bg2"/>
                </a:solidFill>
              </a:rPr>
              <a:t>auf </a:t>
            </a:r>
            <a:r>
              <a:rPr lang="de-DE" sz="2400" dirty="0" smtClean="0">
                <a:solidFill>
                  <a:schemeClr val="bg2"/>
                </a:solidFill>
              </a:rPr>
              <a:t>verschiedenen Anspruchsebenen</a:t>
            </a:r>
          </a:p>
          <a:p>
            <a:pPr lvl="1"/>
            <a:r>
              <a:rPr lang="de-DE" sz="2400" dirty="0" smtClean="0">
                <a:solidFill>
                  <a:schemeClr val="bg2"/>
                </a:solidFill>
              </a:rPr>
              <a:t>Lernmöglichkeiten für alle Leistungsniveaus</a:t>
            </a:r>
          </a:p>
          <a:p>
            <a:pPr lvl="1"/>
            <a:r>
              <a:rPr lang="de-DE" sz="2400" dirty="0" smtClean="0">
                <a:solidFill>
                  <a:schemeClr val="bg2"/>
                </a:solidFill>
              </a:rPr>
              <a:t>Leistungsnachweise nach Niveaustufen beurteilt </a:t>
            </a:r>
          </a:p>
          <a:p>
            <a:pPr lvl="1"/>
            <a:r>
              <a:rPr lang="de-DE" sz="2400" dirty="0" smtClean="0">
                <a:solidFill>
                  <a:schemeClr val="bg2"/>
                </a:solidFill>
              </a:rPr>
              <a:t>Anspruch auf Aufnahme </a:t>
            </a:r>
            <a:r>
              <a:rPr lang="de-DE" sz="2400" dirty="0">
                <a:solidFill>
                  <a:schemeClr val="bg2"/>
                </a:solidFill>
              </a:rPr>
              <a:t>in die gymnasiale </a:t>
            </a:r>
            <a:r>
              <a:rPr lang="de-DE" sz="2400" dirty="0" smtClean="0">
                <a:solidFill>
                  <a:schemeClr val="bg2"/>
                </a:solidFill>
              </a:rPr>
              <a:t>Oberstufe, Allgemeinbildendes </a:t>
            </a:r>
            <a:r>
              <a:rPr lang="de-DE" sz="2400" dirty="0">
                <a:solidFill>
                  <a:schemeClr val="bg2"/>
                </a:solidFill>
              </a:rPr>
              <a:t>G</a:t>
            </a:r>
            <a:r>
              <a:rPr lang="de-DE" sz="2400" dirty="0" smtClean="0">
                <a:solidFill>
                  <a:schemeClr val="bg2"/>
                </a:solidFill>
              </a:rPr>
              <a:t>ymnasium oder Berufliches Gymnasium </a:t>
            </a:r>
            <a:endParaRPr lang="de-DE" sz="2400" dirty="0">
              <a:solidFill>
                <a:schemeClr val="bg2"/>
              </a:solidFill>
            </a:endParaRPr>
          </a:p>
          <a:p>
            <a:pPr lvl="1"/>
            <a:r>
              <a:rPr lang="de-DE" sz="2400" dirty="0" smtClean="0">
                <a:solidFill>
                  <a:schemeClr val="bg2"/>
                </a:solidFill>
              </a:rPr>
              <a:t>Offene Ganztagsschule</a:t>
            </a:r>
            <a:r>
              <a:rPr lang="de-DE" dirty="0" smtClean="0">
                <a:solidFill>
                  <a:schemeClr val="bg2"/>
                </a:solidFill>
              </a:rPr>
              <a:t> </a:t>
            </a:r>
            <a:endParaRPr lang="de-DE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2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b="1"/>
              <a:t>EINE Schule für ALLE</a:t>
            </a:r>
            <a:r>
              <a:rPr lang="de-DE" sz="4000"/>
              <a:t/>
            </a:r>
            <a:br>
              <a:rPr lang="de-DE" sz="4000"/>
            </a:br>
            <a:endParaRPr lang="de-DE" sz="400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54382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sz="2800" dirty="0">
                <a:solidFill>
                  <a:schemeClr val="bg2"/>
                </a:solidFill>
              </a:rPr>
              <a:t>Unabhängig von der Schulartempfehlung</a:t>
            </a:r>
          </a:p>
          <a:p>
            <a:pPr>
              <a:lnSpc>
                <a:spcPct val="80000"/>
              </a:lnSpc>
            </a:pPr>
            <a:r>
              <a:rPr lang="de-DE" sz="2800" dirty="0">
                <a:solidFill>
                  <a:schemeClr val="bg2"/>
                </a:solidFill>
              </a:rPr>
              <a:t>Förderung der Stärken und </a:t>
            </a:r>
            <a:r>
              <a:rPr lang="de-DE" sz="2800" dirty="0" smtClean="0">
                <a:solidFill>
                  <a:schemeClr val="bg2"/>
                </a:solidFill>
              </a:rPr>
              <a:t>Fähigkeiten</a:t>
            </a:r>
          </a:p>
          <a:p>
            <a:pPr>
              <a:lnSpc>
                <a:spcPct val="80000"/>
              </a:lnSpc>
            </a:pPr>
            <a:r>
              <a:rPr lang="de-DE" sz="2800" dirty="0" smtClean="0">
                <a:solidFill>
                  <a:schemeClr val="bg2"/>
                </a:solidFill>
              </a:rPr>
              <a:t>Individuelles und gemeinsames Lernen</a:t>
            </a:r>
            <a:endParaRPr lang="de-DE" sz="2800" dirty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</a:pPr>
            <a:r>
              <a:rPr lang="de-DE" sz="2800" dirty="0">
                <a:solidFill>
                  <a:schemeClr val="bg2"/>
                </a:solidFill>
              </a:rPr>
              <a:t>Individuelles Lerntempo</a:t>
            </a:r>
          </a:p>
          <a:p>
            <a:pPr>
              <a:lnSpc>
                <a:spcPct val="80000"/>
              </a:lnSpc>
            </a:pPr>
            <a:r>
              <a:rPr lang="de-DE" sz="2800" dirty="0">
                <a:solidFill>
                  <a:schemeClr val="bg2"/>
                </a:solidFill>
              </a:rPr>
              <a:t>Unterstützung durch Förderlehrkräfte</a:t>
            </a:r>
          </a:p>
          <a:p>
            <a:pPr>
              <a:lnSpc>
                <a:spcPct val="80000"/>
              </a:lnSpc>
            </a:pPr>
            <a:r>
              <a:rPr lang="de-DE" sz="2800" dirty="0">
                <a:solidFill>
                  <a:schemeClr val="bg2"/>
                </a:solidFill>
              </a:rPr>
              <a:t>Zusatzangebote zur Vorbereitung auf die gymnasiale Oberstufe</a:t>
            </a:r>
          </a:p>
          <a:p>
            <a:pPr>
              <a:lnSpc>
                <a:spcPct val="80000"/>
              </a:lnSpc>
            </a:pPr>
            <a:r>
              <a:rPr lang="de-DE" sz="2800" dirty="0">
                <a:solidFill>
                  <a:schemeClr val="bg2"/>
                </a:solidFill>
              </a:rPr>
              <a:t>Unterstützung und Beratung durch eine Sozialpädagogin</a:t>
            </a:r>
          </a:p>
          <a:p>
            <a:pPr>
              <a:lnSpc>
                <a:spcPct val="80000"/>
              </a:lnSpc>
            </a:pPr>
            <a:r>
              <a:rPr lang="de-DE" sz="2800" dirty="0">
                <a:solidFill>
                  <a:schemeClr val="bg2"/>
                </a:solidFill>
              </a:rPr>
              <a:t>Soziales Lernen in gemeinsamen Lerngruppen</a:t>
            </a:r>
          </a:p>
          <a:p>
            <a:pPr>
              <a:lnSpc>
                <a:spcPct val="80000"/>
              </a:lnSpc>
            </a:pPr>
            <a:r>
              <a:rPr lang="de-DE" sz="2800" dirty="0">
                <a:solidFill>
                  <a:schemeClr val="bg2"/>
                </a:solidFill>
              </a:rPr>
              <a:t>Fächerübergreifende Projekte</a:t>
            </a:r>
          </a:p>
          <a:p>
            <a:pPr>
              <a:lnSpc>
                <a:spcPct val="80000"/>
              </a:lnSpc>
            </a:pPr>
            <a:r>
              <a:rPr lang="de-DE" sz="2800" dirty="0" smtClean="0">
                <a:solidFill>
                  <a:schemeClr val="bg2"/>
                </a:solidFill>
              </a:rPr>
              <a:t>Methodentraining</a:t>
            </a:r>
          </a:p>
          <a:p>
            <a:pPr>
              <a:lnSpc>
                <a:spcPct val="80000"/>
              </a:lnSpc>
            </a:pPr>
            <a:r>
              <a:rPr lang="de-DE" sz="2800" dirty="0" smtClean="0">
                <a:solidFill>
                  <a:schemeClr val="bg2"/>
                </a:solidFill>
              </a:rPr>
              <a:t>Ab Klasse 8 ggf. Flex-Klasse möglich</a:t>
            </a:r>
            <a:endParaRPr lang="de-DE" sz="28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2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2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2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20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20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20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20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2000" fill="hold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2000" fill="hold"/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2000" fill="hold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2000" fill="hold"/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de-DE" b="1"/>
              <a:t>Gemeinschaft mit den Eltern</a:t>
            </a:r>
            <a:endParaRPr lang="de-DE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>
                <a:solidFill>
                  <a:srgbClr val="777777"/>
                </a:solidFill>
              </a:rPr>
              <a:t>Einbeziehung der Eltern in die Lernplanung ihres Kindes</a:t>
            </a:r>
          </a:p>
          <a:p>
            <a:pPr>
              <a:lnSpc>
                <a:spcPct val="90000"/>
              </a:lnSpc>
            </a:pPr>
            <a:r>
              <a:rPr lang="de-DE">
                <a:solidFill>
                  <a:srgbClr val="777777"/>
                </a:solidFill>
              </a:rPr>
              <a:t>Regelmäßige Gespräche mit den Klassenlehrern</a:t>
            </a:r>
          </a:p>
          <a:p>
            <a:pPr>
              <a:lnSpc>
                <a:spcPct val="90000"/>
              </a:lnSpc>
            </a:pPr>
            <a:r>
              <a:rPr lang="de-DE">
                <a:solidFill>
                  <a:srgbClr val="777777"/>
                </a:solidFill>
              </a:rPr>
              <a:t>Informationsaustausch mit der Schule und den Eltern</a:t>
            </a:r>
          </a:p>
          <a:p>
            <a:pPr>
              <a:lnSpc>
                <a:spcPct val="90000"/>
              </a:lnSpc>
            </a:pPr>
            <a:r>
              <a:rPr lang="de-DE">
                <a:solidFill>
                  <a:srgbClr val="777777"/>
                </a:solidFill>
              </a:rPr>
              <a:t>Mitgestaltung durch Elternbeiräte</a:t>
            </a:r>
          </a:p>
          <a:p>
            <a:pPr>
              <a:lnSpc>
                <a:spcPct val="90000"/>
              </a:lnSpc>
            </a:pPr>
            <a:r>
              <a:rPr lang="de-DE">
                <a:solidFill>
                  <a:srgbClr val="777777"/>
                </a:solidFill>
              </a:rPr>
              <a:t>Aktiver Förderverein</a:t>
            </a:r>
          </a:p>
          <a:p>
            <a:pPr>
              <a:lnSpc>
                <a:spcPct val="90000"/>
              </a:lnSpc>
            </a:pPr>
            <a:r>
              <a:rPr lang="de-DE">
                <a:solidFill>
                  <a:srgbClr val="777777"/>
                </a:solidFill>
              </a:rPr>
              <a:t>AG-Leitung durch Eltern</a:t>
            </a:r>
            <a:r>
              <a:rPr lang="de-DE">
                <a:solidFill>
                  <a:srgbClr val="5F5F5F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2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b="1"/>
              <a:t>Mitverantwortung der Schüler</a:t>
            </a:r>
            <a:endParaRPr lang="de-DE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2400" dirty="0">
                <a:solidFill>
                  <a:srgbClr val="777777"/>
                </a:solidFill>
              </a:rPr>
              <a:t>Lernangebote auswählen</a:t>
            </a:r>
          </a:p>
          <a:p>
            <a:pPr>
              <a:lnSpc>
                <a:spcPct val="90000"/>
              </a:lnSpc>
            </a:pPr>
            <a:r>
              <a:rPr lang="de-DE" sz="2400" dirty="0">
                <a:solidFill>
                  <a:srgbClr val="777777"/>
                </a:solidFill>
              </a:rPr>
              <a:t>Zeit sinnvoll einteilen</a:t>
            </a:r>
          </a:p>
          <a:p>
            <a:pPr>
              <a:lnSpc>
                <a:spcPct val="90000"/>
              </a:lnSpc>
            </a:pPr>
            <a:r>
              <a:rPr lang="de-DE" sz="2400" dirty="0">
                <a:solidFill>
                  <a:srgbClr val="777777"/>
                </a:solidFill>
              </a:rPr>
              <a:t>Selbständig arbeiten</a:t>
            </a:r>
          </a:p>
          <a:p>
            <a:pPr>
              <a:lnSpc>
                <a:spcPct val="90000"/>
              </a:lnSpc>
            </a:pPr>
            <a:r>
              <a:rPr lang="de-DE" sz="2400" dirty="0">
                <a:solidFill>
                  <a:srgbClr val="777777"/>
                </a:solidFill>
              </a:rPr>
              <a:t>Verschiedene Arbeitstechniken anwenden</a:t>
            </a:r>
          </a:p>
          <a:p>
            <a:pPr>
              <a:lnSpc>
                <a:spcPct val="90000"/>
              </a:lnSpc>
            </a:pPr>
            <a:r>
              <a:rPr lang="de-DE" sz="2400" dirty="0">
                <a:solidFill>
                  <a:srgbClr val="777777"/>
                </a:solidFill>
              </a:rPr>
              <a:t>Im Team arbeiten </a:t>
            </a:r>
          </a:p>
          <a:p>
            <a:pPr>
              <a:lnSpc>
                <a:spcPct val="90000"/>
              </a:lnSpc>
            </a:pPr>
            <a:r>
              <a:rPr lang="de-DE" sz="2400" dirty="0">
                <a:solidFill>
                  <a:srgbClr val="777777"/>
                </a:solidFill>
              </a:rPr>
              <a:t>Arbeitsergebnisse sammeln und dokumentieren</a:t>
            </a:r>
          </a:p>
          <a:p>
            <a:pPr>
              <a:lnSpc>
                <a:spcPct val="90000"/>
              </a:lnSpc>
            </a:pPr>
            <a:r>
              <a:rPr lang="de-DE" sz="2400" dirty="0">
                <a:solidFill>
                  <a:srgbClr val="777777"/>
                </a:solidFill>
              </a:rPr>
              <a:t>Arbeitsergebnisse präsentieren</a:t>
            </a:r>
          </a:p>
          <a:p>
            <a:pPr>
              <a:lnSpc>
                <a:spcPct val="90000"/>
              </a:lnSpc>
            </a:pPr>
            <a:r>
              <a:rPr lang="de-DE" sz="2400" dirty="0">
                <a:solidFill>
                  <a:srgbClr val="777777"/>
                </a:solidFill>
              </a:rPr>
              <a:t>Schule mitgestalten</a:t>
            </a:r>
          </a:p>
          <a:p>
            <a:pPr>
              <a:lnSpc>
                <a:spcPct val="90000"/>
              </a:lnSpc>
            </a:pPr>
            <a:r>
              <a:rPr lang="de-DE" sz="2400" dirty="0">
                <a:solidFill>
                  <a:srgbClr val="777777"/>
                </a:solidFill>
              </a:rPr>
              <a:t>Verantwortung bei Arbeitsgemeinschaften übernehmen</a:t>
            </a:r>
          </a:p>
          <a:p>
            <a:pPr>
              <a:lnSpc>
                <a:spcPct val="90000"/>
              </a:lnSpc>
            </a:pPr>
            <a:r>
              <a:rPr lang="de-DE" sz="2400" dirty="0">
                <a:solidFill>
                  <a:srgbClr val="777777"/>
                </a:solidFill>
              </a:rPr>
              <a:t>Als Streitschlichter und Paten mitwirken</a:t>
            </a:r>
          </a:p>
          <a:p>
            <a:pPr>
              <a:lnSpc>
                <a:spcPct val="90000"/>
              </a:lnSpc>
            </a:pPr>
            <a:r>
              <a:rPr lang="de-DE" sz="2400" dirty="0" smtClean="0">
                <a:solidFill>
                  <a:srgbClr val="777777"/>
                </a:solidFill>
              </a:rPr>
              <a:t>Frühstücksverkauf </a:t>
            </a:r>
            <a:r>
              <a:rPr lang="de-DE" sz="2400" dirty="0">
                <a:solidFill>
                  <a:srgbClr val="777777"/>
                </a:solidFill>
              </a:rPr>
              <a:t>organisieren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1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1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10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10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10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10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10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10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10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1000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1000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Was zeichnet uns aus</a:t>
            </a:r>
            <a:endParaRPr lang="de-DE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sz="2400" dirty="0" smtClean="0">
                <a:solidFill>
                  <a:srgbClr val="777777"/>
                </a:solidFill>
              </a:rPr>
              <a:t>Wir kennen einander, achten aufeinander, zeigen </a:t>
            </a:r>
            <a:r>
              <a:rPr lang="de-DE" sz="2400" dirty="0">
                <a:solidFill>
                  <a:srgbClr val="777777"/>
                </a:solidFill>
              </a:rPr>
              <a:t>R</a:t>
            </a:r>
            <a:r>
              <a:rPr lang="de-DE" sz="2400" dirty="0" smtClean="0">
                <a:solidFill>
                  <a:srgbClr val="777777"/>
                </a:solidFill>
              </a:rPr>
              <a:t>espekt und Toleranz.</a:t>
            </a:r>
          </a:p>
          <a:p>
            <a:pPr>
              <a:lnSpc>
                <a:spcPct val="90000"/>
              </a:lnSpc>
            </a:pPr>
            <a:r>
              <a:rPr lang="de-DE" sz="2400" dirty="0" smtClean="0">
                <a:solidFill>
                  <a:srgbClr val="777777"/>
                </a:solidFill>
              </a:rPr>
              <a:t>Wir sind eine Schule ohne Gewalt, Übergriffe werden sofort geahndet.</a:t>
            </a:r>
          </a:p>
          <a:p>
            <a:pPr>
              <a:lnSpc>
                <a:spcPct val="90000"/>
              </a:lnSpc>
            </a:pPr>
            <a:r>
              <a:rPr lang="de-DE" sz="2400" dirty="0" smtClean="0">
                <a:solidFill>
                  <a:srgbClr val="777777"/>
                </a:solidFill>
              </a:rPr>
              <a:t>Probleme von Schülern sind uns nicht egal – die Schulsozialpädagogin unterstützt und ergänzt die pädagogische </a:t>
            </a:r>
            <a:r>
              <a:rPr lang="de-DE" sz="2400" dirty="0">
                <a:solidFill>
                  <a:srgbClr val="777777"/>
                </a:solidFill>
              </a:rPr>
              <a:t>A</a:t>
            </a:r>
            <a:r>
              <a:rPr lang="de-DE" sz="2400" dirty="0" smtClean="0">
                <a:solidFill>
                  <a:srgbClr val="777777"/>
                </a:solidFill>
              </a:rPr>
              <a:t>rbeit der Lehrkräfte</a:t>
            </a:r>
          </a:p>
          <a:p>
            <a:pPr>
              <a:lnSpc>
                <a:spcPct val="90000"/>
              </a:lnSpc>
            </a:pPr>
            <a:r>
              <a:rPr lang="de-DE" sz="2400" dirty="0" smtClean="0">
                <a:solidFill>
                  <a:srgbClr val="777777"/>
                </a:solidFill>
              </a:rPr>
              <a:t>Wir haben ein tolles Lehrerteam – top ausgebildet, motiviert, Zusammenarbeit für guten Unterricht</a:t>
            </a:r>
          </a:p>
          <a:p>
            <a:pPr>
              <a:lnSpc>
                <a:spcPct val="90000"/>
              </a:lnSpc>
            </a:pPr>
            <a:r>
              <a:rPr lang="de-DE" sz="2400" dirty="0" smtClean="0">
                <a:solidFill>
                  <a:srgbClr val="777777"/>
                </a:solidFill>
              </a:rPr>
              <a:t>Wir kooperieren mit Fachkräften in der Berufsausbildung</a:t>
            </a:r>
          </a:p>
          <a:p>
            <a:pPr>
              <a:lnSpc>
                <a:spcPct val="90000"/>
              </a:lnSpc>
            </a:pPr>
            <a:r>
              <a:rPr lang="de-DE" sz="2400" dirty="0" smtClean="0">
                <a:solidFill>
                  <a:srgbClr val="777777"/>
                </a:solidFill>
              </a:rPr>
              <a:t>Wir entwickeln Schule gemeinsam weiter (top Rückmeldungen durch externe Beobachter, digitales Lernen, Zukunftsschule…)</a:t>
            </a:r>
          </a:p>
          <a:p>
            <a:pPr>
              <a:lnSpc>
                <a:spcPct val="90000"/>
              </a:lnSpc>
            </a:pPr>
            <a:endParaRPr lang="de-DE" sz="2400" dirty="0" smtClean="0">
              <a:solidFill>
                <a:srgbClr val="777777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de-DE" sz="2400" dirty="0">
              <a:solidFill>
                <a:srgbClr val="7777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88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1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Wahlpflichtkurse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Ab Klasse 7: WPU 1 – 4-stündig, Hauptfach, für 4 Jahre gewählt, z.B. Französisch, Gesellschaftswissenschaften, Angewandte Naturwissenschaften, Darstellen und Gestalten, AWV, Fit </a:t>
            </a:r>
            <a:r>
              <a:rPr lang="de-DE" sz="2400" dirty="0" err="1" smtClean="0">
                <a:solidFill>
                  <a:schemeClr val="bg1">
                    <a:lumMod val="50000"/>
                  </a:schemeClr>
                </a:solidFill>
              </a:rPr>
              <a:t>for</a:t>
            </a: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Life, Sport</a:t>
            </a:r>
          </a:p>
          <a:p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Schüler und Eltern wählen den WPU 1 verbindlich</a:t>
            </a:r>
          </a:p>
          <a:p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Vierjähriger Besuch eines WPU ist Voraussetzung für die gymnasiale Oberstufe</a:t>
            </a:r>
          </a:p>
          <a:p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Ab Klasse 9: WPU 2 – 2-stündig, jährlich neues Angebot, z.B. Body </a:t>
            </a:r>
            <a:r>
              <a:rPr lang="de-DE" sz="2400" dirty="0" err="1" smtClean="0">
                <a:solidFill>
                  <a:schemeClr val="bg1">
                    <a:lumMod val="50000"/>
                  </a:schemeClr>
                </a:solidFill>
              </a:rPr>
              <a:t>Weight</a:t>
            </a: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bg1">
                    <a:lumMod val="50000"/>
                  </a:schemeClr>
                </a:solidFill>
              </a:rPr>
              <a:t>Flag</a:t>
            </a: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-Football, Tanzen, Kräutergarten, </a:t>
            </a:r>
            <a:r>
              <a:rPr lang="de-DE" sz="2400" dirty="0" err="1" smtClean="0">
                <a:solidFill>
                  <a:schemeClr val="bg1">
                    <a:lumMod val="50000"/>
                  </a:schemeClr>
                </a:solidFill>
              </a:rPr>
              <a:t>Upcycling</a:t>
            </a:r>
            <a:endParaRPr lang="de-DE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478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mittagstisch 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7029" y="3933056"/>
            <a:ext cx="3636462" cy="2424742"/>
          </a:xfrm>
          <a:prstGeom prst="rect">
            <a:avLst/>
          </a:prstGeom>
          <a:noFill/>
        </p:spPr>
      </p:pic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b="1"/>
              <a:t>Offene Ganztagsschule</a:t>
            </a:r>
            <a:endParaRPr lang="de-DE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5759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sz="2800" dirty="0" smtClean="0">
                <a:solidFill>
                  <a:srgbClr val="777777"/>
                </a:solidFill>
              </a:rPr>
              <a:t>Hausaufgabenbetreuung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de-DE" sz="2800" dirty="0">
                <a:solidFill>
                  <a:srgbClr val="777777"/>
                </a:solidFill>
              </a:rPr>
              <a:t> </a:t>
            </a:r>
            <a:r>
              <a:rPr lang="de-DE" sz="2800" dirty="0" smtClean="0">
                <a:solidFill>
                  <a:srgbClr val="777777"/>
                </a:solidFill>
              </a:rPr>
              <a:t>   in der Lernzeit</a:t>
            </a:r>
            <a:endParaRPr lang="de-DE" sz="2800" dirty="0">
              <a:solidFill>
                <a:srgbClr val="777777"/>
              </a:solidFill>
            </a:endParaRPr>
          </a:p>
          <a:p>
            <a:pPr>
              <a:lnSpc>
                <a:spcPct val="90000"/>
              </a:lnSpc>
            </a:pPr>
            <a:r>
              <a:rPr lang="de-DE" sz="2800" dirty="0" smtClean="0">
                <a:solidFill>
                  <a:srgbClr val="777777"/>
                </a:solidFill>
              </a:rPr>
              <a:t>Förderkurse (LRS,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de-DE" sz="2800" dirty="0">
                <a:solidFill>
                  <a:srgbClr val="777777"/>
                </a:solidFill>
              </a:rPr>
              <a:t> </a:t>
            </a:r>
            <a:r>
              <a:rPr lang="de-DE" sz="2800" dirty="0" smtClean="0">
                <a:solidFill>
                  <a:srgbClr val="777777"/>
                </a:solidFill>
              </a:rPr>
              <a:t>  Hörtraining, MMS, LMS)</a:t>
            </a:r>
            <a:endParaRPr lang="de-DE" sz="2800" dirty="0">
              <a:solidFill>
                <a:srgbClr val="777777"/>
              </a:solidFill>
            </a:endParaRPr>
          </a:p>
          <a:p>
            <a:pPr>
              <a:lnSpc>
                <a:spcPct val="90000"/>
              </a:lnSpc>
            </a:pPr>
            <a:r>
              <a:rPr lang="de-DE" sz="2800" dirty="0">
                <a:solidFill>
                  <a:srgbClr val="777777"/>
                </a:solidFill>
              </a:rPr>
              <a:t>Arbeitsgemeinschaften</a:t>
            </a:r>
          </a:p>
          <a:p>
            <a:pPr>
              <a:lnSpc>
                <a:spcPct val="90000"/>
              </a:lnSpc>
            </a:pPr>
            <a:r>
              <a:rPr lang="de-DE" sz="2800" dirty="0">
                <a:solidFill>
                  <a:srgbClr val="777777"/>
                </a:solidFill>
              </a:rPr>
              <a:t>Sport</a:t>
            </a:r>
          </a:p>
          <a:p>
            <a:pPr>
              <a:lnSpc>
                <a:spcPct val="90000"/>
              </a:lnSpc>
            </a:pPr>
            <a:r>
              <a:rPr lang="de-DE" sz="2800" dirty="0">
                <a:solidFill>
                  <a:srgbClr val="777777"/>
                </a:solidFill>
              </a:rPr>
              <a:t>Musik</a:t>
            </a:r>
          </a:p>
          <a:p>
            <a:pPr>
              <a:lnSpc>
                <a:spcPct val="90000"/>
              </a:lnSpc>
            </a:pPr>
            <a:r>
              <a:rPr lang="de-DE" sz="2800" dirty="0">
                <a:solidFill>
                  <a:srgbClr val="777777"/>
                </a:solidFill>
              </a:rPr>
              <a:t>Schülerbücherei</a:t>
            </a:r>
          </a:p>
          <a:p>
            <a:pPr>
              <a:lnSpc>
                <a:spcPct val="90000"/>
              </a:lnSpc>
            </a:pPr>
            <a:r>
              <a:rPr lang="de-DE" sz="2800" dirty="0">
                <a:solidFill>
                  <a:srgbClr val="777777"/>
                </a:solidFill>
              </a:rPr>
              <a:t>Spiel– und Aufenthaltsr</a:t>
            </a:r>
            <a:r>
              <a:rPr lang="de-DE" sz="2800" dirty="0">
                <a:solidFill>
                  <a:schemeClr val="bg1">
                    <a:lumMod val="50000"/>
                  </a:schemeClr>
                </a:solidFill>
              </a:rPr>
              <a:t>äu</a:t>
            </a:r>
            <a:r>
              <a:rPr lang="de-DE" sz="2800" dirty="0">
                <a:solidFill>
                  <a:schemeClr val="bg1"/>
                </a:solidFill>
              </a:rPr>
              <a:t>me</a:t>
            </a:r>
          </a:p>
          <a:p>
            <a:pPr>
              <a:lnSpc>
                <a:spcPct val="90000"/>
              </a:lnSpc>
            </a:pPr>
            <a:r>
              <a:rPr lang="de-DE" sz="2800" dirty="0">
                <a:solidFill>
                  <a:srgbClr val="777777"/>
                </a:solidFill>
              </a:rPr>
              <a:t>Gesundes Mittagessen</a:t>
            </a:r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87166" y="1222431"/>
            <a:ext cx="3616325" cy="241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1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1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1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10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10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10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10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1000" fill="hold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1000" fill="hold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1187625" y="476672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Möglicher Stundenplan einer 5. Klasse</a:t>
            </a:r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609764"/>
              </p:ext>
            </p:extLst>
          </p:nvPr>
        </p:nvGraphicFramePr>
        <p:xfrm>
          <a:off x="971601" y="846003"/>
          <a:ext cx="7056784" cy="5733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34106927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9341048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453043719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46121517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3408002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498950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6473263"/>
                    </a:ext>
                  </a:extLst>
                </a:gridCol>
              </a:tblGrid>
              <a:tr h="543985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Stunde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Mo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Di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Mi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Do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Fr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914522"/>
                  </a:ext>
                </a:extLst>
              </a:tr>
              <a:tr h="627762">
                <a:tc>
                  <a:txBody>
                    <a:bodyPr/>
                    <a:lstStyle/>
                    <a:p>
                      <a:r>
                        <a:rPr lang="de-DE" dirty="0" smtClean="0"/>
                        <a:t>1.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7.15 </a:t>
                      </a:r>
                      <a:r>
                        <a:rPr lang="de-DE" baseline="0" dirty="0" smtClean="0"/>
                        <a:t> bis </a:t>
                      </a:r>
                      <a:r>
                        <a:rPr lang="de-DE" dirty="0" smtClean="0"/>
                        <a:t>8.15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accent6"/>
                          </a:solidFill>
                        </a:rPr>
                        <a:t>Mathe</a:t>
                      </a:r>
                      <a:endParaRPr lang="de-DE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>
                          <a:solidFill>
                            <a:srgbClr val="FF0000"/>
                          </a:solidFill>
                        </a:rPr>
                        <a:t>Deu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>
                          <a:solidFill>
                            <a:srgbClr val="FF0000"/>
                          </a:solidFill>
                        </a:rPr>
                        <a:t>Deu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Sport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>
                          <a:solidFill>
                            <a:srgbClr val="FF0000"/>
                          </a:solidFill>
                        </a:rPr>
                        <a:t>Deu</a:t>
                      </a:r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7312537"/>
                  </a:ext>
                </a:extLst>
              </a:tr>
              <a:tr h="627762">
                <a:tc>
                  <a:txBody>
                    <a:bodyPr/>
                    <a:lstStyle/>
                    <a:p>
                      <a:r>
                        <a:rPr lang="de-DE" dirty="0" smtClean="0"/>
                        <a:t>2.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8.30 bis 9.30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FFFF00"/>
                          </a:solidFill>
                        </a:rPr>
                        <a:t>Engl</a:t>
                      </a:r>
                      <a:endParaRPr lang="de-DE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Fördern</a:t>
                      </a:r>
                    </a:p>
                    <a:p>
                      <a:r>
                        <a:rPr lang="de-DE" dirty="0" smtClean="0"/>
                        <a:t>Gruppe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accent6"/>
                          </a:solidFill>
                        </a:rPr>
                        <a:t>Mathe</a:t>
                      </a:r>
                      <a:endParaRPr lang="de-DE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Geschi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accent6"/>
                          </a:solidFill>
                        </a:rPr>
                        <a:t>Mathe</a:t>
                      </a:r>
                      <a:endParaRPr lang="de-DE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15790"/>
                  </a:ext>
                </a:extLst>
              </a:tr>
              <a:tr h="627762">
                <a:tc>
                  <a:txBody>
                    <a:bodyPr/>
                    <a:lstStyle/>
                    <a:p>
                      <a:r>
                        <a:rPr lang="de-DE" dirty="0" smtClean="0"/>
                        <a:t>3.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9.45 bis</a:t>
                      </a:r>
                    </a:p>
                    <a:p>
                      <a:r>
                        <a:rPr lang="de-DE" dirty="0" smtClean="0"/>
                        <a:t>10.45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>
                          <a:solidFill>
                            <a:srgbClr val="FF0000"/>
                          </a:solidFill>
                        </a:rPr>
                        <a:t>Deu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Musik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Kunst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accent6"/>
                          </a:solidFill>
                        </a:rPr>
                        <a:t>Mathe</a:t>
                      </a:r>
                      <a:endParaRPr lang="de-DE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FFFF00"/>
                          </a:solidFill>
                        </a:rPr>
                        <a:t>Engl</a:t>
                      </a:r>
                      <a:endParaRPr lang="de-DE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835234"/>
                  </a:ext>
                </a:extLst>
              </a:tr>
              <a:tr h="896804">
                <a:tc>
                  <a:txBody>
                    <a:bodyPr/>
                    <a:lstStyle/>
                    <a:p>
                      <a:r>
                        <a:rPr lang="de-DE" dirty="0" smtClean="0"/>
                        <a:t>4.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11 bis 12</a:t>
                      </a:r>
                      <a:r>
                        <a:rPr lang="de-DE" baseline="0" dirty="0" smtClean="0"/>
                        <a:t> Uhr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NaWi</a:t>
                      </a: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FFFF00"/>
                          </a:solidFill>
                        </a:rPr>
                        <a:t>Engl</a:t>
                      </a:r>
                      <a:endParaRPr lang="de-DE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Philo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Erdk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NaWi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365072"/>
                  </a:ext>
                </a:extLst>
              </a:tr>
              <a:tr h="543985">
                <a:tc>
                  <a:txBody>
                    <a:bodyPr/>
                    <a:lstStyle/>
                    <a:p>
                      <a:r>
                        <a:rPr lang="de-DE" dirty="0" smtClean="0"/>
                        <a:t>Mittag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518753"/>
                  </a:ext>
                </a:extLst>
              </a:tr>
              <a:tr h="627762">
                <a:tc>
                  <a:txBody>
                    <a:bodyPr/>
                    <a:lstStyle/>
                    <a:p>
                      <a:r>
                        <a:rPr lang="de-DE" dirty="0" smtClean="0"/>
                        <a:t>5.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12.30 -13.30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Sport</a:t>
                      </a:r>
                    </a:p>
                    <a:p>
                      <a:r>
                        <a:rPr lang="de-DE" dirty="0" smtClean="0"/>
                        <a:t>60 min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Lesen macht stark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724083"/>
                  </a:ext>
                </a:extLst>
              </a:tr>
              <a:tr h="627762">
                <a:tc>
                  <a:txBody>
                    <a:bodyPr/>
                    <a:lstStyle/>
                    <a:p>
                      <a:r>
                        <a:rPr lang="de-DE" dirty="0" smtClean="0"/>
                        <a:t>6.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13.40</a:t>
                      </a:r>
                      <a:r>
                        <a:rPr lang="de-DE" baseline="0" dirty="0" smtClean="0"/>
                        <a:t> bis</a:t>
                      </a:r>
                    </a:p>
                    <a:p>
                      <a:r>
                        <a:rPr lang="de-DE" baseline="0" dirty="0" smtClean="0"/>
                        <a:t>14.40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1259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534</Words>
  <Application>Microsoft Office PowerPoint</Application>
  <PresentationFormat>Bildschirmpräsentation (4:3)</PresentationFormat>
  <Paragraphs>172</Paragraphs>
  <Slides>10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2" baseType="lpstr">
      <vt:lpstr>Arial</vt:lpstr>
      <vt:lpstr>Standarddesign</vt:lpstr>
      <vt:lpstr>Gemeinschaftsschule</vt:lpstr>
      <vt:lpstr>Merkmale unserer Gemeinschaftsschule </vt:lpstr>
      <vt:lpstr>EINE Schule für ALLE </vt:lpstr>
      <vt:lpstr>Gemeinschaft mit den Eltern</vt:lpstr>
      <vt:lpstr>Mitverantwortung der Schüler</vt:lpstr>
      <vt:lpstr>Was zeichnet uns aus</vt:lpstr>
      <vt:lpstr>Wahlpflichtkurse</vt:lpstr>
      <vt:lpstr>Offene Ganztagsschule</vt:lpstr>
      <vt:lpstr>PowerPoint-Präsentation</vt:lpstr>
      <vt:lpstr>PowerPoint-Präsentation</vt:lpstr>
    </vt:vector>
  </TitlesOfParts>
  <Company>..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Gemeinschaftsschule</dc:title>
  <dc:creator>Spieß</dc:creator>
  <cp:lastModifiedBy>Silvia Kaufmann</cp:lastModifiedBy>
  <cp:revision>51</cp:revision>
  <dcterms:created xsi:type="dcterms:W3CDTF">2008-02-08T15:14:30Z</dcterms:created>
  <dcterms:modified xsi:type="dcterms:W3CDTF">2020-10-02T06:46:34Z</dcterms:modified>
  <cp:contentStatus/>
</cp:coreProperties>
</file>